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3A08"/>
    <a:srgbClr val="9F1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1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863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28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035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82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51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28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603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9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329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78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51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2CF2E-169B-4BD0-945E-3F1345DFAF2B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15101-627C-4983-A896-FEA3E65F14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88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>
            <a:off x="0" y="164591"/>
            <a:ext cx="12192000" cy="2658533"/>
          </a:xfrm>
          <a:prstGeom prst="triangle">
            <a:avLst>
              <a:gd name="adj" fmla="val 497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COORDINATION MEDICALE </a:t>
            </a:r>
            <a:r>
              <a:rPr lang="fr-FR" sz="2400" b="1" dirty="0"/>
              <a:t>CIC1401</a:t>
            </a:r>
            <a:r>
              <a:rPr lang="fr-FR" sz="1600" b="1" dirty="0"/>
              <a:t> </a:t>
            </a:r>
          </a:p>
          <a:p>
            <a:pPr algn="ctr"/>
            <a:r>
              <a:rPr lang="fr-FR" sz="1600" dirty="0"/>
              <a:t>Pr P-O Girodet</a:t>
            </a:r>
          </a:p>
          <a:p>
            <a:pPr algn="ctr"/>
            <a:r>
              <a:rPr lang="fr-FR" sz="1600" dirty="0"/>
              <a:t>Coordination déléguée: K. Forest</a:t>
            </a:r>
          </a:p>
          <a:p>
            <a:pPr algn="ctr"/>
            <a:r>
              <a:rPr lang="fr-FR" sz="1400" dirty="0"/>
              <a:t>Secrétariat/Gestion : S. Costa</a:t>
            </a:r>
          </a:p>
          <a:p>
            <a:pPr algn="ctr"/>
            <a:endParaRPr lang="fr-FR" sz="1600" dirty="0"/>
          </a:p>
          <a:p>
            <a:pPr algn="ctr"/>
            <a:endParaRPr lang="fr-FR" sz="1600" dirty="0"/>
          </a:p>
          <a:p>
            <a:pPr algn="ctr"/>
            <a:endParaRPr lang="fr-FR" sz="1600" dirty="0"/>
          </a:p>
          <a:p>
            <a:pPr algn="ctr"/>
            <a:endParaRPr lang="fr-FR" sz="1600" dirty="0"/>
          </a:p>
          <a:p>
            <a:pPr algn="ctr"/>
            <a:endParaRPr lang="fr-FR" sz="1600" dirty="0"/>
          </a:p>
        </p:txBody>
      </p:sp>
      <p:sp>
        <p:nvSpPr>
          <p:cNvPr id="5" name="ZoneTexte 4"/>
          <p:cNvSpPr txBox="1"/>
          <p:nvPr/>
        </p:nvSpPr>
        <p:spPr>
          <a:xfrm>
            <a:off x="1217976" y="2128621"/>
            <a:ext cx="2602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/>
              <a:t>Coordination médicale CIC-P</a:t>
            </a:r>
          </a:p>
          <a:p>
            <a:pPr algn="ctr"/>
            <a:r>
              <a:rPr lang="fr-FR" sz="1600" dirty="0"/>
              <a:t>Pr P-O Girodet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542645" y="2128621"/>
            <a:ext cx="26492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/>
              <a:t>Coordination médicale CIC-IT</a:t>
            </a:r>
          </a:p>
          <a:p>
            <a:pPr algn="ctr"/>
            <a:r>
              <a:rPr lang="fr-FR" sz="1600" dirty="0"/>
              <a:t>Pr J-C </a:t>
            </a:r>
            <a:r>
              <a:rPr lang="fr-FR" sz="1600" dirty="0" err="1"/>
              <a:t>Fricain</a:t>
            </a:r>
            <a:endParaRPr lang="fr-FR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8166991" y="2101189"/>
            <a:ext cx="26991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/>
              <a:t>Coordination médicale CIC-EC</a:t>
            </a:r>
          </a:p>
          <a:p>
            <a:pPr algn="ctr"/>
            <a:r>
              <a:rPr lang="fr-FR" sz="1600" dirty="0"/>
              <a:t>Pr L Richert</a:t>
            </a:r>
          </a:p>
        </p:txBody>
      </p:sp>
      <p:sp>
        <p:nvSpPr>
          <p:cNvPr id="8" name="Rectangle 7"/>
          <p:cNvSpPr/>
          <p:nvPr/>
        </p:nvSpPr>
        <p:spPr>
          <a:xfrm>
            <a:off x="540758" y="2729805"/>
            <a:ext cx="3487603" cy="68259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Coordination déléguée</a:t>
            </a:r>
          </a:p>
          <a:p>
            <a:pPr algn="ctr"/>
            <a:r>
              <a:rPr lang="fr-FR" sz="1600" dirty="0"/>
              <a:t>Dr P </a:t>
            </a:r>
            <a:r>
              <a:rPr lang="fr-FR" sz="1600" dirty="0" err="1"/>
              <a:t>Rosellini</a:t>
            </a:r>
            <a:endParaRPr lang="fr-FR" sz="1600" dirty="0"/>
          </a:p>
          <a:p>
            <a:pPr algn="ctr"/>
            <a:r>
              <a:rPr lang="fr-FR" sz="1600" dirty="0"/>
              <a:t>CEC : K Forest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7197" y="2729805"/>
            <a:ext cx="3434035" cy="6825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Coordination déléguée</a:t>
            </a:r>
          </a:p>
          <a:p>
            <a:pPr algn="ctr"/>
            <a:r>
              <a:rPr lang="fr-FR" sz="1600" dirty="0"/>
              <a:t>Dr M Durand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80067" y="2729805"/>
            <a:ext cx="3853565" cy="6825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Coordination déléguée</a:t>
            </a:r>
          </a:p>
          <a:p>
            <a:pPr algn="ctr"/>
            <a:r>
              <a:rPr lang="fr-FR" sz="1600" dirty="0"/>
              <a:t>Pr S </a:t>
            </a:r>
            <a:r>
              <a:rPr lang="fr-FR" sz="1600" dirty="0" err="1"/>
              <a:t>Mathoulin</a:t>
            </a:r>
            <a:r>
              <a:rPr lang="fr-FR" sz="1600" dirty="0"/>
              <a:t>-Pélissier; Dr C Helmer; </a:t>
            </a:r>
            <a:br>
              <a:rPr lang="fr-FR" sz="1600" dirty="0"/>
            </a:br>
            <a:r>
              <a:rPr lang="fr-FR" sz="1600" dirty="0"/>
              <a:t>Dr E Frison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137197" y="3522130"/>
            <a:ext cx="3434035" cy="5242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Secrétariat / gestion: A. BERNUS</a:t>
            </a:r>
          </a:p>
          <a:p>
            <a:pPr algn="ctr"/>
            <a:r>
              <a:rPr lang="fr-FR" sz="1200" b="1" dirty="0">
                <a:solidFill>
                  <a:srgbClr val="FFFF00"/>
                </a:solidFill>
              </a:rPr>
              <a:t>RMQ:   C. </a:t>
            </a:r>
            <a:r>
              <a:rPr lang="fr-FR" sz="1200" b="1" dirty="0" err="1">
                <a:solidFill>
                  <a:srgbClr val="FFFF00"/>
                </a:solidFill>
              </a:rPr>
              <a:t>Lanchas</a:t>
            </a:r>
            <a:r>
              <a:rPr lang="fr-FR" sz="1200" b="1" dirty="0">
                <a:solidFill>
                  <a:srgbClr val="FFFF00"/>
                </a:solidFill>
              </a:rPr>
              <a:t>-Fuentes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7680067" y="3522130"/>
            <a:ext cx="3853565" cy="524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Secrétariat / gestion: S. Lamarque; E Boschet</a:t>
            </a:r>
          </a:p>
          <a:p>
            <a:pPr algn="ctr"/>
            <a:r>
              <a:rPr lang="fr-FR" sz="1200" b="1" dirty="0">
                <a:solidFill>
                  <a:srgbClr val="FFFF00"/>
                </a:solidFill>
              </a:rPr>
              <a:t>RMQ: S. Canete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48640" y="3522130"/>
            <a:ext cx="3487603" cy="524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Secrétariat / gestion:  S. Costa</a:t>
            </a:r>
          </a:p>
          <a:p>
            <a:pPr algn="ctr"/>
            <a:r>
              <a:rPr lang="fr-FR" sz="1200" b="1" dirty="0">
                <a:solidFill>
                  <a:srgbClr val="FFFF00"/>
                </a:solidFill>
              </a:rPr>
              <a:t>RMQ : B </a:t>
            </a:r>
            <a:r>
              <a:rPr lang="fr-FR" sz="1200" b="1" dirty="0" err="1">
                <a:solidFill>
                  <a:srgbClr val="FFFF00"/>
                </a:solidFill>
              </a:rPr>
              <a:t>Bestieu</a:t>
            </a:r>
            <a:endParaRPr lang="fr-FR" sz="1200" b="1" dirty="0">
              <a:solidFill>
                <a:srgbClr val="FFFF00"/>
              </a:solidFill>
            </a:endParaRPr>
          </a:p>
        </p:txBody>
      </p:sp>
      <p:sp>
        <p:nvSpPr>
          <p:cNvPr id="14" name="Autre processus 6">
            <a:extLst>
              <a:ext uri="{FF2B5EF4-FFF2-40B4-BE49-F238E27FC236}">
                <a16:creationId xmlns:a16="http://schemas.microsoft.com/office/drawing/2014/main" id="{426793BF-BB5D-1442-B25D-A6E01601E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78" y="4084227"/>
            <a:ext cx="1978599" cy="1640299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fr-FR" sz="1100" b="1" dirty="0"/>
              <a:t>Equipe transversale</a:t>
            </a:r>
          </a:p>
          <a:p>
            <a:pPr>
              <a:defRPr/>
            </a:pPr>
            <a:r>
              <a:rPr lang="fr-FR" sz="1100" b="1" dirty="0"/>
              <a:t>Cadre de santé: </a:t>
            </a:r>
          </a:p>
          <a:p>
            <a:pPr>
              <a:defRPr/>
            </a:pPr>
            <a:r>
              <a:rPr lang="fr-FR" sz="1100" dirty="0"/>
              <a:t>I. Millet</a:t>
            </a:r>
          </a:p>
          <a:p>
            <a:pPr>
              <a:defRPr/>
            </a:pPr>
            <a:r>
              <a:rPr lang="fr-FR" sz="1100" b="1" dirty="0"/>
              <a:t>IDE-RC : </a:t>
            </a:r>
          </a:p>
          <a:p>
            <a:pPr>
              <a:defRPr/>
            </a:pPr>
            <a:r>
              <a:rPr lang="fr-FR" sz="1100" dirty="0" err="1"/>
              <a:t>I.Bernis</a:t>
            </a:r>
            <a:endParaRPr lang="fr-FR" sz="1100" dirty="0"/>
          </a:p>
          <a:p>
            <a:pPr>
              <a:defRPr/>
            </a:pPr>
            <a:r>
              <a:rPr lang="fr-FR" sz="1100" dirty="0"/>
              <a:t>B. </a:t>
            </a:r>
            <a:r>
              <a:rPr lang="fr-FR" sz="1100" dirty="0" err="1"/>
              <a:t>Bestieu</a:t>
            </a:r>
            <a:endParaRPr lang="fr-FR" sz="1100" dirty="0"/>
          </a:p>
          <a:p>
            <a:pPr>
              <a:defRPr/>
            </a:pPr>
            <a:r>
              <a:rPr lang="fr-FR" sz="1100" dirty="0"/>
              <a:t>B. </a:t>
            </a:r>
            <a:r>
              <a:rPr lang="fr-FR" sz="1100" dirty="0" err="1"/>
              <a:t>Chaudruc</a:t>
            </a:r>
            <a:endParaRPr lang="fr-FR" sz="1100" dirty="0"/>
          </a:p>
          <a:p>
            <a:pPr>
              <a:defRPr/>
            </a:pPr>
            <a:r>
              <a:rPr lang="fr-FR" sz="1100" dirty="0"/>
              <a:t>I. Goasdoue</a:t>
            </a:r>
          </a:p>
          <a:p>
            <a:pPr>
              <a:defRPr/>
            </a:pPr>
            <a:r>
              <a:rPr lang="fr-FR" sz="1100" dirty="0"/>
              <a:t>N. Robert</a:t>
            </a:r>
            <a:endParaRPr lang="fr-FR" altLang="fr-FR" sz="600" dirty="0">
              <a:ea typeface="ヒラギノ角ゴ Pro W3" panose="020B0300000000000000" pitchFamily="34" charset="-128"/>
            </a:endParaRPr>
          </a:p>
        </p:txBody>
      </p:sp>
      <p:sp>
        <p:nvSpPr>
          <p:cNvPr id="15" name="Autre processus 7">
            <a:extLst>
              <a:ext uri="{FF2B5EF4-FFF2-40B4-BE49-F238E27FC236}">
                <a16:creationId xmlns:a16="http://schemas.microsoft.com/office/drawing/2014/main" id="{EFCC44FA-7B3F-8049-A5B6-EAFD4652C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612" y="4084227"/>
            <a:ext cx="2029167" cy="1642238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0"/>
              </a:spcAft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Equipes selon les projets de recherche</a:t>
            </a:r>
          </a:p>
          <a:p>
            <a:pPr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Médecins</a:t>
            </a:r>
          </a:p>
          <a:p>
            <a:pPr eaLnBrk="1" hangingPunct="1">
              <a:spcAft>
                <a:spcPts val="0"/>
              </a:spcAft>
              <a:defRPr/>
            </a:pPr>
            <a:r>
              <a:rPr lang="fr-FR" altLang="fr-FR" sz="1100" dirty="0" err="1">
                <a:ea typeface="ヒラギノ角ゴ Pro W3" panose="020B0300000000000000" pitchFamily="34" charset="-128"/>
              </a:rPr>
              <a:t>CdP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/ARC/TEC</a:t>
            </a:r>
          </a:p>
          <a:p>
            <a:pPr eaLnBrk="1" hangingPunct="1">
              <a:spcAft>
                <a:spcPts val="0"/>
              </a:spcAft>
              <a:defRPr/>
            </a:pPr>
            <a:r>
              <a:rPr lang="fr-FR" altLang="fr-FR" sz="1100" dirty="0" err="1">
                <a:ea typeface="ヒラギノ角ゴ Pro W3" panose="020B0300000000000000" pitchFamily="34" charset="-128"/>
              </a:rPr>
              <a:t>Méthodologistes</a:t>
            </a: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Statisticiens</a:t>
            </a:r>
          </a:p>
          <a:p>
            <a:pPr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Data-managers</a:t>
            </a:r>
          </a:p>
          <a:p>
            <a:pPr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Gestionnaires bases de données</a:t>
            </a:r>
          </a:p>
        </p:txBody>
      </p:sp>
      <p:sp>
        <p:nvSpPr>
          <p:cNvPr id="16" name="Autre processus 4">
            <a:extLst>
              <a:ext uri="{FF2B5EF4-FFF2-40B4-BE49-F238E27FC236}">
                <a16:creationId xmlns:a16="http://schemas.microsoft.com/office/drawing/2014/main" id="{5630DE24-A696-0E4F-AE90-10B55D8E8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78" y="5843068"/>
            <a:ext cx="3476109" cy="1014931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Axes thématiques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C. Droz-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Perroteau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Pr PY Dumas ; Pr PO. Girodet ; 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Pr J.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Harambat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Pr S. Laffite ; 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Pr P. Philip; Pr F. Zerbib</a:t>
            </a:r>
          </a:p>
          <a:p>
            <a:pPr algn="ctr"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algn="just"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defRPr/>
            </a:pPr>
            <a:endParaRPr lang="fr-FR" altLang="fr-FR" sz="600" dirty="0">
              <a:ea typeface="ヒラギノ角ゴ Pro W3" panose="020B0300000000000000" pitchFamily="34" charset="-128"/>
            </a:endParaRPr>
          </a:p>
        </p:txBody>
      </p:sp>
      <p:sp>
        <p:nvSpPr>
          <p:cNvPr id="18" name="Autre processus 4">
            <a:extLst>
              <a:ext uri="{FF2B5EF4-FFF2-40B4-BE49-F238E27FC236}">
                <a16:creationId xmlns:a16="http://schemas.microsoft.com/office/drawing/2014/main" id="{5630DE24-A696-0E4F-AE90-10B55D8E8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197" y="5843067"/>
            <a:ext cx="3422309" cy="1014931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defRPr/>
            </a:pPr>
            <a:endParaRPr lang="fr-FR" altLang="fr-FR" sz="11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Expertises médicales et scientifiques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Pr J-C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Fricain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; Pr E De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Mones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Del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Pujol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; 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Pr L De Gabory; Pr X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Berard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,  Pr D Collet;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 Dr A Berger; Dr G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Moucheboeuf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; Pr T Fabre; 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Dr L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Couraud</a:t>
            </a:r>
            <a:r>
              <a:rPr lang="fr-FR" altLang="fr-FR" sz="1100">
                <a:ea typeface="ヒラギノ角ゴ Pro W3" panose="020B0300000000000000" pitchFamily="34" charset="-128"/>
              </a:rPr>
              <a:t>; Dr A 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Drochon</a:t>
            </a:r>
          </a:p>
          <a:p>
            <a:pPr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algn="just"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defRPr/>
            </a:pP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eaLnBrk="1" hangingPunct="1">
              <a:defRPr/>
            </a:pPr>
            <a:endParaRPr lang="fr-FR" altLang="fr-FR" sz="600" dirty="0">
              <a:ea typeface="ヒラギノ角ゴ Pro W3" panose="020B0300000000000000" pitchFamily="34" charset="-128"/>
            </a:endParaRPr>
          </a:p>
        </p:txBody>
      </p:sp>
      <p:sp>
        <p:nvSpPr>
          <p:cNvPr id="19" name="Autre processus 7">
            <a:extLst>
              <a:ext uri="{FF2B5EF4-FFF2-40B4-BE49-F238E27FC236}">
                <a16:creationId xmlns:a16="http://schemas.microsoft.com/office/drawing/2014/main" id="{EFCC44FA-7B3F-8049-A5B6-EAFD4652C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197" y="4119246"/>
            <a:ext cx="3434035" cy="1642238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Equipe chargée de projets précliniques et cliniques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E.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Belmo</a:t>
            </a: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Pr S.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Catros</a:t>
            </a: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M. Durand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M. Ouattara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M. Renard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S. Roques</a:t>
            </a:r>
          </a:p>
          <a:p>
            <a:pPr algn="ctr" eaLnBrk="1" hangingPunct="1"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Site Web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C. Raymond</a:t>
            </a:r>
          </a:p>
        </p:txBody>
      </p:sp>
      <p:sp>
        <p:nvSpPr>
          <p:cNvPr id="20" name="Autre processus 7">
            <a:extLst>
              <a:ext uri="{FF2B5EF4-FFF2-40B4-BE49-F238E27FC236}">
                <a16:creationId xmlns:a16="http://schemas.microsoft.com/office/drawing/2014/main" id="{EFCC44FA-7B3F-8049-A5B6-EAFD4652C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067" y="4124578"/>
            <a:ext cx="3853565" cy="1642238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Comité de pilotage </a:t>
            </a:r>
          </a:p>
          <a:p>
            <a:pPr algn="ctr" eaLnBrk="1" hangingPunct="1">
              <a:spcAft>
                <a:spcPts val="0"/>
              </a:spcAft>
              <a:defRPr/>
            </a:pPr>
            <a:endParaRPr lang="fr-FR" altLang="fr-FR" sz="200" b="1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Responsables d’axes thématiques</a:t>
            </a:r>
            <a:endParaRPr lang="fr-FR" altLang="fr-FR" sz="1100" b="1" strike="sngStrike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Dr A. Bénard ; Dr  F.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Delva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Dr E. Frison ; 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Dr C. Helmer ; Dr V. Jouhet ; Pr K.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Leffondré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Pr S.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Mathoulin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-Pélissier; Dr M.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Schwarzinger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 Dr L.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Wittkop</a:t>
            </a:r>
            <a:endParaRPr lang="fr-FR" altLang="fr-FR" sz="1100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Autres membres du comité de pilotage (dont resp. d’équipes)</a:t>
            </a:r>
            <a:endParaRPr lang="fr-FR" altLang="fr-FR" sz="1100" b="1" strike="sngStrike" dirty="0">
              <a:ea typeface="ヒラギノ角ゴ Pro W3" panose="020B0300000000000000" pitchFamily="34" charset="-128"/>
            </a:endParaRP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Pr  I.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Baldi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S. Canete ; Dr G. Coureau ;  C.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Dufouil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Dr A.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Monnereau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C.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Samieri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Dr F.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Saillour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C.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Schwimmer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 ; C.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Wallet</a:t>
            </a:r>
            <a:endParaRPr lang="fr-FR" altLang="fr-FR" sz="1100" dirty="0">
              <a:ea typeface="ヒラギノ角ゴ Pro W3" panose="020B0300000000000000" pitchFamily="34" charset="-128"/>
            </a:endParaRPr>
          </a:p>
        </p:txBody>
      </p:sp>
      <p:sp>
        <p:nvSpPr>
          <p:cNvPr id="21" name="Autre processus 7">
            <a:extLst>
              <a:ext uri="{FF2B5EF4-FFF2-40B4-BE49-F238E27FC236}">
                <a16:creationId xmlns:a16="http://schemas.microsoft.com/office/drawing/2014/main" id="{EFCC44FA-7B3F-8049-A5B6-EAFD4652C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067" y="5837735"/>
            <a:ext cx="3853565" cy="1020263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fr-FR" altLang="fr-FR" sz="1100" b="1" dirty="0">
                <a:ea typeface="ヒラギノ角ゴ Pro W3" panose="020B0300000000000000" pitchFamily="34" charset="-128"/>
              </a:rPr>
              <a:t>Equipes projets selon les projets de recherche</a:t>
            </a:r>
          </a:p>
          <a:p>
            <a:pPr algn="ctr" eaLnBrk="1" hangingPunct="1">
              <a:defRPr/>
            </a:pPr>
            <a:r>
              <a:rPr lang="fr-FR" altLang="fr-FR" sz="1100" dirty="0">
                <a:ea typeface="ヒラギノ角ゴ Pro W3" panose="020B0300000000000000" pitchFamily="34" charset="-128"/>
              </a:rPr>
              <a:t>Médecins; épidémiologistes/méthodologistes; </a:t>
            </a:r>
            <a:r>
              <a:rPr lang="fr-FR" altLang="fr-FR" sz="1100" dirty="0" err="1">
                <a:ea typeface="ヒラギノ角ゴ Pro W3" panose="020B0300000000000000" pitchFamily="34" charset="-128"/>
              </a:rPr>
              <a:t>CdP</a:t>
            </a:r>
            <a:r>
              <a:rPr lang="fr-FR" altLang="fr-FR" sz="1100" dirty="0">
                <a:ea typeface="ヒラギノ角ゴ Pro W3" panose="020B0300000000000000" pitchFamily="34" charset="-128"/>
              </a:rPr>
              <a:t>; ARC; Statisticiens; Gestionnaires bases de données</a:t>
            </a:r>
          </a:p>
        </p:txBody>
      </p:sp>
    </p:spTree>
    <p:extLst>
      <p:ext uri="{BB962C8B-B14F-4D97-AF65-F5344CB8AC3E}">
        <p14:creationId xmlns:p14="http://schemas.microsoft.com/office/powerpoint/2010/main" val="30274097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385</Words>
  <Application>Microsoft Macintosh PowerPoint</Application>
  <PresentationFormat>Grand écran</PresentationFormat>
  <Paragraphs>89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CHU de Bordeaux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DURAND Marlene</dc:creator>
  <cp:lastModifiedBy>Microsoft Office User</cp:lastModifiedBy>
  <cp:revision>25</cp:revision>
  <dcterms:created xsi:type="dcterms:W3CDTF">2022-10-27T10:52:54Z</dcterms:created>
  <dcterms:modified xsi:type="dcterms:W3CDTF">2023-12-05T15:43:10Z</dcterms:modified>
</cp:coreProperties>
</file>